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7" r:id="rId4"/>
  </p:sldMasterIdLst>
  <p:notesMasterIdLst>
    <p:notesMasterId r:id="rId16"/>
  </p:notesMasterIdLst>
  <p:sldIdLst>
    <p:sldId id="337" r:id="rId5"/>
    <p:sldId id="344" r:id="rId6"/>
    <p:sldId id="349" r:id="rId7"/>
    <p:sldId id="345" r:id="rId8"/>
    <p:sldId id="341" r:id="rId9"/>
    <p:sldId id="346" r:id="rId10"/>
    <p:sldId id="347" r:id="rId11"/>
    <p:sldId id="350" r:id="rId12"/>
    <p:sldId id="351" r:id="rId13"/>
    <p:sldId id="352" r:id="rId14"/>
    <p:sldId id="353" r:id="rId15"/>
  </p:sldIdLst>
  <p:sldSz cx="12192000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3B7694-654F-4552-A358-774C85FF57ED}" v="3" dt="2024-07-23T09:22:23.8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2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elelli Giulia" userId="d035babd-23ba-4e20-a052-06b2a0108453" providerId="ADAL" clId="{E93B7694-654F-4552-A358-774C85FF57ED}"/>
    <pc:docChg chg="undo redo custSel addSld delSld modSld">
      <pc:chgData name="Angelelli Giulia" userId="d035babd-23ba-4e20-a052-06b2a0108453" providerId="ADAL" clId="{E93B7694-654F-4552-A358-774C85FF57ED}" dt="2024-07-24T10:00:06.749" v="729" actId="20577"/>
      <pc:docMkLst>
        <pc:docMk/>
      </pc:docMkLst>
      <pc:sldChg chg="modSp mod">
        <pc:chgData name="Angelelli Giulia" userId="d035babd-23ba-4e20-a052-06b2a0108453" providerId="ADAL" clId="{E93B7694-654F-4552-A358-774C85FF57ED}" dt="2024-07-24T09:58:02.420" v="719" actId="20577"/>
        <pc:sldMkLst>
          <pc:docMk/>
          <pc:sldMk cId="3080847932" sldId="341"/>
        </pc:sldMkLst>
        <pc:spChg chg="mod">
          <ac:chgData name="Angelelli Giulia" userId="d035babd-23ba-4e20-a052-06b2a0108453" providerId="ADAL" clId="{E93B7694-654F-4552-A358-774C85FF57ED}" dt="2024-07-24T09:58:02.420" v="719" actId="20577"/>
          <ac:spMkLst>
            <pc:docMk/>
            <pc:sldMk cId="3080847932" sldId="341"/>
            <ac:spMk id="3" creationId="{7F85A8A4-EDC8-DF90-8A10-2D59BF613992}"/>
          </ac:spMkLst>
        </pc:spChg>
      </pc:sldChg>
      <pc:sldChg chg="modSp mod">
        <pc:chgData name="Angelelli Giulia" userId="d035babd-23ba-4e20-a052-06b2a0108453" providerId="ADAL" clId="{E93B7694-654F-4552-A358-774C85FF57ED}" dt="2024-07-24T09:57:53.829" v="717" actId="20577"/>
        <pc:sldMkLst>
          <pc:docMk/>
          <pc:sldMk cId="828821721" sldId="345"/>
        </pc:sldMkLst>
        <pc:spChg chg="mod">
          <ac:chgData name="Angelelli Giulia" userId="d035babd-23ba-4e20-a052-06b2a0108453" providerId="ADAL" clId="{E93B7694-654F-4552-A358-774C85FF57ED}" dt="2024-07-24T09:57:53.829" v="717" actId="20577"/>
          <ac:spMkLst>
            <pc:docMk/>
            <pc:sldMk cId="828821721" sldId="345"/>
            <ac:spMk id="3" creationId="{7F85A8A4-EDC8-DF90-8A10-2D59BF613992}"/>
          </ac:spMkLst>
        </pc:spChg>
      </pc:sldChg>
      <pc:sldChg chg="modSp mod">
        <pc:chgData name="Angelelli Giulia" userId="d035babd-23ba-4e20-a052-06b2a0108453" providerId="ADAL" clId="{E93B7694-654F-4552-A358-774C85FF57ED}" dt="2024-07-24T09:58:17.813" v="724" actId="20577"/>
        <pc:sldMkLst>
          <pc:docMk/>
          <pc:sldMk cId="16438430" sldId="347"/>
        </pc:sldMkLst>
        <pc:spChg chg="mod">
          <ac:chgData name="Angelelli Giulia" userId="d035babd-23ba-4e20-a052-06b2a0108453" providerId="ADAL" clId="{E93B7694-654F-4552-A358-774C85FF57ED}" dt="2024-07-24T09:58:17.813" v="724" actId="20577"/>
          <ac:spMkLst>
            <pc:docMk/>
            <pc:sldMk cId="16438430" sldId="347"/>
            <ac:spMk id="3" creationId="{7F85A8A4-EDC8-DF90-8A10-2D59BF613992}"/>
          </ac:spMkLst>
        </pc:spChg>
      </pc:sldChg>
      <pc:sldChg chg="modSp mod">
        <pc:chgData name="Angelelli Giulia" userId="d035babd-23ba-4e20-a052-06b2a0108453" providerId="ADAL" clId="{E93B7694-654F-4552-A358-774C85FF57ED}" dt="2024-07-24T09:58:29.969" v="726" actId="1076"/>
        <pc:sldMkLst>
          <pc:docMk/>
          <pc:sldMk cId="2851022745" sldId="350"/>
        </pc:sldMkLst>
        <pc:spChg chg="mod">
          <ac:chgData name="Angelelli Giulia" userId="d035babd-23ba-4e20-a052-06b2a0108453" providerId="ADAL" clId="{E93B7694-654F-4552-A358-774C85FF57ED}" dt="2024-07-24T09:58:29.969" v="726" actId="1076"/>
          <ac:spMkLst>
            <pc:docMk/>
            <pc:sldMk cId="2851022745" sldId="350"/>
            <ac:spMk id="3" creationId="{7F85A8A4-EDC8-DF90-8A10-2D59BF613992}"/>
          </ac:spMkLst>
        </pc:spChg>
      </pc:sldChg>
      <pc:sldChg chg="modSp mod">
        <pc:chgData name="Angelelli Giulia" userId="d035babd-23ba-4e20-a052-06b2a0108453" providerId="ADAL" clId="{E93B7694-654F-4552-A358-774C85FF57ED}" dt="2024-07-24T09:58:36.633" v="727" actId="12"/>
        <pc:sldMkLst>
          <pc:docMk/>
          <pc:sldMk cId="629733680" sldId="351"/>
        </pc:sldMkLst>
        <pc:spChg chg="mod">
          <ac:chgData name="Angelelli Giulia" userId="d035babd-23ba-4e20-a052-06b2a0108453" providerId="ADAL" clId="{E93B7694-654F-4552-A358-774C85FF57ED}" dt="2024-07-24T09:58:36.633" v="727" actId="12"/>
          <ac:spMkLst>
            <pc:docMk/>
            <pc:sldMk cId="629733680" sldId="351"/>
            <ac:spMk id="3" creationId="{7F85A8A4-EDC8-DF90-8A10-2D59BF613992}"/>
          </ac:spMkLst>
        </pc:spChg>
      </pc:sldChg>
      <pc:sldChg chg="modSp mod">
        <pc:chgData name="Angelelli Giulia" userId="d035babd-23ba-4e20-a052-06b2a0108453" providerId="ADAL" clId="{E93B7694-654F-4552-A358-774C85FF57ED}" dt="2024-07-24T10:00:06.749" v="729" actId="20577"/>
        <pc:sldMkLst>
          <pc:docMk/>
          <pc:sldMk cId="1209738379" sldId="352"/>
        </pc:sldMkLst>
        <pc:spChg chg="mod">
          <ac:chgData name="Angelelli Giulia" userId="d035babd-23ba-4e20-a052-06b2a0108453" providerId="ADAL" clId="{E93B7694-654F-4552-A358-774C85FF57ED}" dt="2024-07-24T10:00:06.749" v="729" actId="20577"/>
          <ac:spMkLst>
            <pc:docMk/>
            <pc:sldMk cId="1209738379" sldId="352"/>
            <ac:spMk id="3" creationId="{7F85A8A4-EDC8-DF90-8A10-2D59BF613992}"/>
          </ac:spMkLst>
        </pc:spChg>
      </pc:sldChg>
      <pc:sldChg chg="addSp delSp modSp add del mod">
        <pc:chgData name="Angelelli Giulia" userId="d035babd-23ba-4e20-a052-06b2a0108453" providerId="ADAL" clId="{E93B7694-654F-4552-A358-774C85FF57ED}" dt="2024-07-23T09:22:02.978" v="714" actId="113"/>
        <pc:sldMkLst>
          <pc:docMk/>
          <pc:sldMk cId="2916029169" sldId="353"/>
        </pc:sldMkLst>
        <pc:spChg chg="del">
          <ac:chgData name="Angelelli Giulia" userId="d035babd-23ba-4e20-a052-06b2a0108453" providerId="ADAL" clId="{E93B7694-654F-4552-A358-774C85FF57ED}" dt="2024-07-23T08:56:22.887" v="200" actId="478"/>
          <ac:spMkLst>
            <pc:docMk/>
            <pc:sldMk cId="2916029169" sldId="353"/>
            <ac:spMk id="2" creationId="{EC36B76E-62C3-7E96-A42B-9EA0E842B374}"/>
          </ac:spMkLst>
        </pc:spChg>
        <pc:spChg chg="mod">
          <ac:chgData name="Angelelli Giulia" userId="d035babd-23ba-4e20-a052-06b2a0108453" providerId="ADAL" clId="{E93B7694-654F-4552-A358-774C85FF57ED}" dt="2024-07-23T09:22:02.978" v="714" actId="113"/>
          <ac:spMkLst>
            <pc:docMk/>
            <pc:sldMk cId="2916029169" sldId="353"/>
            <ac:spMk id="3" creationId="{7F85A8A4-EDC8-DF90-8A10-2D59BF613992}"/>
          </ac:spMkLst>
        </pc:spChg>
        <pc:spChg chg="add mod">
          <ac:chgData name="Angelelli Giulia" userId="d035babd-23ba-4e20-a052-06b2a0108453" providerId="ADAL" clId="{E93B7694-654F-4552-A358-774C85FF57ED}" dt="2024-07-23T09:15:43.947" v="491" actId="1076"/>
          <ac:spMkLst>
            <pc:docMk/>
            <pc:sldMk cId="2916029169" sldId="353"/>
            <ac:spMk id="4" creationId="{AEF7BDE9-D32F-8E4A-F5A0-2A93069536F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1C12F-7F6A-4DF2-907F-B2403589F85D}" type="datetimeFigureOut">
              <a:rPr lang="it-IT" smtClean="0"/>
              <a:t>24/07/2024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38250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DDC70-4A24-4423-8BCC-D102ADCFE9D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442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e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0" y="5929931"/>
            <a:ext cx="10985502" cy="318490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1800"/>
            </a:lvl1pPr>
          </a:lstStyle>
          <a:p>
            <a:r>
              <a:t>Autore e data</a:t>
            </a:r>
          </a:p>
        </p:txBody>
      </p:sp>
      <p:sp>
        <p:nvSpPr>
          <p:cNvPr id="12" name="Titolo presentazion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presentazione</a:t>
            </a:r>
          </a:p>
        </p:txBody>
      </p:sp>
      <p:sp>
        <p:nvSpPr>
          <p:cNvPr id="13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094545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603248" y="1287496"/>
            <a:ext cx="10985502" cy="2324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Titolo presentazione</a:t>
            </a:r>
          </a:p>
        </p:txBody>
      </p:sp>
      <p:sp>
        <p:nvSpPr>
          <p:cNvPr id="3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600671" y="3611595"/>
            <a:ext cx="10985501" cy="952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Sottotitolo presentazione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000750" y="6486708"/>
            <a:ext cx="262892" cy="24109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292100">
              <a:defRPr sz="9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04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ransition spd="med"/>
  <p:txStyles>
    <p:titleStyle>
      <a:lvl1pPr marL="0" marR="0" indent="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121916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1" i="0" u="none" strike="noStrike" cap="none" spc="-116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l" defTabSz="4127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5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ctr" defTabSz="292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366098" y="2654429"/>
            <a:ext cx="10643648" cy="4360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endParaRPr sz="2500" kern="0">
              <a:solidFill>
                <a:srgbClr val="00A2FF">
                  <a:lumMod val="75000"/>
                </a:srgbClr>
              </a:solidFill>
              <a:latin typeface="Raleway Medium" pitchFamily="2" charset="0"/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8BEB1BA-430F-12A2-A2B0-4F9B7E4033C3}"/>
              </a:ext>
            </a:extLst>
          </p:cNvPr>
          <p:cNvSpPr txBox="1"/>
          <p:nvPr/>
        </p:nvSpPr>
        <p:spPr>
          <a:xfrm>
            <a:off x="1442396" y="2327011"/>
            <a:ext cx="9642764" cy="1826141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4000" b="1" dirty="0">
                <a:solidFill>
                  <a:schemeClr val="accent2">
                    <a:lumMod val="75000"/>
                  </a:schemeClr>
                </a:solidFill>
                <a:latin typeface="DejaVuSans"/>
                <a:sym typeface="Helvetica Neue"/>
              </a:rPr>
              <a:t>Programmi di recupero alloggi ERP 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DejaVuSans"/>
                <a:sym typeface="Helvetica Neue"/>
              </a:rPr>
              <a:t>mediante piani finanziari </a:t>
            </a:r>
          </a:p>
          <a:p>
            <a:pPr marL="0" marR="0" indent="0" algn="ctr" defTabSz="2438338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it-IT" sz="3600" b="1" dirty="0">
                <a:solidFill>
                  <a:schemeClr val="accent2">
                    <a:lumMod val="75000"/>
                  </a:schemeClr>
                </a:solidFill>
                <a:latin typeface="DejaVuSans"/>
                <a:sym typeface="Helvetica Neue"/>
              </a:rPr>
              <a:t>e temporaneo passaggio all’ERS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1FE6D30-4DF3-A76E-D862-F7F662C2A2E5}"/>
              </a:ext>
            </a:extLst>
          </p:cNvPr>
          <p:cNvSpPr txBox="1"/>
          <p:nvPr/>
        </p:nvSpPr>
        <p:spPr>
          <a:xfrm>
            <a:off x="527843" y="6226217"/>
            <a:ext cx="227191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it-IT" i="1" dirty="0">
                <a:latin typeface="DejaVuSans"/>
              </a:rPr>
              <a:t>24 luglio 2024</a:t>
            </a:r>
            <a:endParaRPr lang="it-IT" i="0" u="none" strike="noStrike" baseline="0" dirty="0">
              <a:latin typeface="DejaVuSans"/>
            </a:endParaRPr>
          </a:p>
        </p:txBody>
      </p:sp>
    </p:spTree>
    <p:extLst>
      <p:ext uri="{BB962C8B-B14F-4D97-AF65-F5344CB8AC3E}">
        <p14:creationId xmlns:p14="http://schemas.microsoft.com/office/powerpoint/2010/main" val="71129299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820128" y="894510"/>
            <a:ext cx="10844048" cy="48258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b="1" dirty="0">
                <a:latin typeface="Aptos"/>
              </a:rPr>
              <a:t>ACER chiede a CDP</a:t>
            </a:r>
            <a:r>
              <a:rPr lang="it-IT" sz="2400" b="1" baseline="30000" dirty="0">
                <a:latin typeface="Aptos"/>
              </a:rPr>
              <a:t>2</a:t>
            </a:r>
            <a:r>
              <a:rPr lang="it-IT" sz="2400" b="1" dirty="0">
                <a:latin typeface="Aptos"/>
              </a:rPr>
              <a:t> la concessione del mutuo </a:t>
            </a:r>
            <a:r>
              <a:rPr lang="it-IT" sz="2400" dirty="0">
                <a:latin typeface="Aptos"/>
              </a:rPr>
              <a:t>per entrambi i Programmi;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ottenuta la disponibilità alla concessione del mutuo da CDP, </a:t>
            </a:r>
            <a:r>
              <a:rPr lang="it-IT" sz="2400" b="1" dirty="0">
                <a:latin typeface="Aptos"/>
              </a:rPr>
              <a:t>ACER chiede alla Regione il riconoscimento delle risorse</a:t>
            </a:r>
            <a:r>
              <a:rPr lang="it-IT" sz="2400" dirty="0">
                <a:latin typeface="Aptos"/>
              </a:rPr>
              <a:t> per la quota interessi;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Vista la coerenza della documentazione ai criteri regionali </a:t>
            </a:r>
            <a:r>
              <a:rPr lang="it-IT" sz="2400" b="1" dirty="0">
                <a:latin typeface="Aptos"/>
              </a:rPr>
              <a:t>Regione comunica ad ACER il riconoscimento delle risorse</a:t>
            </a:r>
            <a:r>
              <a:rPr lang="it-IT" sz="2400" dirty="0">
                <a:latin typeface="Aptos"/>
              </a:rPr>
              <a:t>;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ACER e Comuni sottoscrivono la convenzione;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b="1" dirty="0">
                <a:latin typeface="Aptos"/>
              </a:rPr>
              <a:t>ACER stipula il contratto </a:t>
            </a:r>
            <a:r>
              <a:rPr lang="it-IT" sz="2400" dirty="0">
                <a:latin typeface="Aptos"/>
              </a:rPr>
              <a:t>e invia alla Regione la documentazione; 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b="1" dirty="0">
                <a:latin typeface="Aptos"/>
              </a:rPr>
              <a:t>Regione approva l’atto di concessione </a:t>
            </a:r>
            <a:r>
              <a:rPr lang="it-IT" sz="2400" dirty="0">
                <a:latin typeface="Aptos"/>
              </a:rPr>
              <a:t>delle risorse ad ACER e procede semestralmente alla liquidazione della quota interessi;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ACER informa annualmente la Regione e i Comuni dello stato di attuazione del Programma e dell’andamento economico rispetto al </a:t>
            </a:r>
            <a:r>
              <a:rPr lang="it-IT" sz="2400">
                <a:latin typeface="Aptos"/>
              </a:rPr>
              <a:t>piano finanziario.</a:t>
            </a:r>
            <a:endParaRPr lang="it-IT" sz="2400" dirty="0">
              <a:latin typeface="Aptos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C36B76E-62C3-7E96-A42B-9EA0E842B374}"/>
              </a:ext>
            </a:extLst>
          </p:cNvPr>
          <p:cNvSpPr txBox="1"/>
          <p:nvPr/>
        </p:nvSpPr>
        <p:spPr>
          <a:xfrm>
            <a:off x="1080355" y="5787544"/>
            <a:ext cx="10031289" cy="62337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>
              <a:lnSpc>
                <a:spcPct val="103000"/>
              </a:lnSpc>
              <a:spcBef>
                <a:spcPts val="600"/>
              </a:spcBef>
            </a:pPr>
            <a:r>
              <a:rPr lang="it-IT" sz="2800" baseline="30000" dirty="0">
                <a:latin typeface="Aptos"/>
              </a:rPr>
              <a:t>2</a:t>
            </a:r>
            <a:r>
              <a:rPr lang="it-IT" sz="2800" dirty="0">
                <a:latin typeface="Aptos"/>
              </a:rPr>
              <a:t> </a:t>
            </a:r>
            <a:r>
              <a:rPr lang="it-IT" sz="2000" dirty="0">
                <a:latin typeface="Aptos"/>
              </a:rPr>
              <a:t>Ovvero altri soggetti finanziatori istituzionali a partecipazione pubblica</a:t>
            </a:r>
            <a:endParaRPr lang="it-IT" sz="2800" dirty="0">
              <a:latin typeface="Aptos"/>
            </a:endParaRPr>
          </a:p>
        </p:txBody>
      </p:sp>
    </p:spTree>
    <p:extLst>
      <p:ext uri="{BB962C8B-B14F-4D97-AF65-F5344CB8AC3E}">
        <p14:creationId xmlns:p14="http://schemas.microsoft.com/office/powerpoint/2010/main" val="120973837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712333" y="1343610"/>
            <a:ext cx="10940691" cy="48258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Comuni e ACER approvano i Programmi - per i Comuni sentiti i Tavoli provinciali di coordinamento delle politiche abitative (</a:t>
            </a:r>
            <a:r>
              <a:rPr lang="it-IT" sz="2400" b="1" dirty="0">
                <a:latin typeface="Aptos"/>
              </a:rPr>
              <a:t>settembre-ottobre 2024</a:t>
            </a:r>
            <a:r>
              <a:rPr lang="it-IT" sz="2400" dirty="0">
                <a:latin typeface="Aptos"/>
              </a:rPr>
              <a:t>) 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ACER chiede a CDP</a:t>
            </a:r>
            <a:r>
              <a:rPr lang="it-IT" sz="2400" baseline="30000" dirty="0">
                <a:latin typeface="Aptos"/>
              </a:rPr>
              <a:t> </a:t>
            </a:r>
            <a:r>
              <a:rPr lang="it-IT" sz="2400" dirty="0">
                <a:latin typeface="Aptos"/>
              </a:rPr>
              <a:t>la concessione del mutuo per entrambi i Programmi (</a:t>
            </a:r>
            <a:r>
              <a:rPr lang="it-IT" sz="2400" b="1" dirty="0">
                <a:latin typeface="Aptos"/>
              </a:rPr>
              <a:t>ottobre 2024</a:t>
            </a:r>
            <a:r>
              <a:rPr lang="it-IT" sz="2400" dirty="0">
                <a:latin typeface="Aptos"/>
              </a:rPr>
              <a:t>)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Ottenuta la concessione da CDP, ACER chiede alla Regione le risorse per la quota interessi (</a:t>
            </a:r>
            <a:r>
              <a:rPr lang="it-IT" sz="2400" b="1" dirty="0">
                <a:latin typeface="Aptos"/>
              </a:rPr>
              <a:t>novembre 2024</a:t>
            </a:r>
            <a:r>
              <a:rPr lang="it-IT" sz="2400" dirty="0">
                <a:latin typeface="Aptos"/>
              </a:rPr>
              <a:t>)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Regione comunica ad ACER il riconoscimento delle risorse</a:t>
            </a:r>
            <a:r>
              <a:rPr lang="it-IT" sz="2400" b="1" dirty="0">
                <a:latin typeface="Aptos"/>
              </a:rPr>
              <a:t> </a:t>
            </a:r>
            <a:r>
              <a:rPr lang="it-IT" sz="2400" dirty="0">
                <a:latin typeface="Aptos"/>
              </a:rPr>
              <a:t>(</a:t>
            </a:r>
            <a:r>
              <a:rPr lang="it-IT" sz="2400" b="1" dirty="0">
                <a:latin typeface="Aptos"/>
              </a:rPr>
              <a:t>nov. -dic. 2024</a:t>
            </a:r>
            <a:r>
              <a:rPr lang="it-IT" sz="2400" dirty="0">
                <a:latin typeface="Aptos"/>
              </a:rPr>
              <a:t>)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ACER e Comuni sottoscrivono la convenzione (</a:t>
            </a:r>
            <a:r>
              <a:rPr lang="it-IT" sz="2400" b="1" dirty="0">
                <a:latin typeface="Aptos"/>
              </a:rPr>
              <a:t>dicembre 2024</a:t>
            </a:r>
            <a:r>
              <a:rPr lang="it-IT" sz="2400" dirty="0">
                <a:latin typeface="Aptos"/>
              </a:rPr>
              <a:t>)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ACER stipula il contratto (</a:t>
            </a:r>
            <a:r>
              <a:rPr lang="it-IT" sz="2400" b="1" dirty="0">
                <a:latin typeface="Aptos"/>
              </a:rPr>
              <a:t>dicembre 2024</a:t>
            </a:r>
            <a:r>
              <a:rPr lang="it-IT" sz="2400" dirty="0">
                <a:latin typeface="Aptos"/>
              </a:rPr>
              <a:t>)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Regione approva l’atto di concessione delle risorse ad ACER prima liquidazione della quota interessi (</a:t>
            </a:r>
            <a:r>
              <a:rPr lang="it-IT" sz="2400" b="1" dirty="0">
                <a:latin typeface="Aptos"/>
              </a:rPr>
              <a:t>30 giugno 2025</a:t>
            </a:r>
            <a:r>
              <a:rPr lang="it-IT" sz="2400" dirty="0">
                <a:latin typeface="Aptos"/>
              </a:rPr>
              <a:t>)</a:t>
            </a:r>
          </a:p>
        </p:txBody>
      </p:sp>
      <p:sp>
        <p:nvSpPr>
          <p:cNvPr id="4" name="Titolo capitolo">
            <a:extLst>
              <a:ext uri="{FF2B5EF4-FFF2-40B4-BE49-F238E27FC236}">
                <a16:creationId xmlns:a16="http://schemas.microsoft.com/office/drawing/2014/main" id="{AEF7BDE9-D32F-8E4A-F5A0-2A93069536F0}"/>
              </a:ext>
            </a:extLst>
          </p:cNvPr>
          <p:cNvSpPr txBox="1"/>
          <p:nvPr/>
        </p:nvSpPr>
        <p:spPr>
          <a:xfrm>
            <a:off x="0" y="568662"/>
            <a:ext cx="12191999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Ipotesi tempistiche 2024-2025</a:t>
            </a:r>
            <a:endParaRPr lang="it-IT" sz="3600" kern="0" dirty="0">
              <a:solidFill>
                <a:schemeClr val="accent2">
                  <a:lumMod val="75000"/>
                </a:schemeClr>
              </a:solidFill>
              <a:latin typeface="Raleway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029169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1206573" y="1107754"/>
            <a:ext cx="10501518" cy="49039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it-IT" sz="2400" b="1" i="1" dirty="0">
                <a:latin typeface="DejaVuSans"/>
              </a:rPr>
              <a:t>LR 24/2001, art. 20, comma </a:t>
            </a:r>
            <a:r>
              <a:rPr lang="it-IT" sz="2400" b="1" i="1" u="none" strike="noStrike" baseline="0" dirty="0">
                <a:latin typeface="DejaVuSans"/>
              </a:rPr>
              <a:t>5 bis</a:t>
            </a:r>
          </a:p>
          <a:p>
            <a:pPr algn="l"/>
            <a:r>
              <a:rPr lang="it-IT" sz="2400" b="0" i="0" u="none" strike="noStrike" baseline="0" dirty="0">
                <a:latin typeface="DejaVuSans"/>
              </a:rPr>
              <a:t>«</a:t>
            </a:r>
            <a:r>
              <a:rPr lang="it-IT" sz="2400" b="0" i="1" u="none" strike="noStrike" baseline="0" dirty="0">
                <a:latin typeface="DejaVuSans"/>
              </a:rPr>
              <a:t>Per gli alloggi di ERP che non risultino idonei all'assegnazione, i programmi di recupero o riqualificazione possono essere attuati con </a:t>
            </a:r>
            <a:r>
              <a:rPr lang="it-IT" sz="2400" b="1" i="1" u="none" strike="noStrike" baseline="0" dirty="0">
                <a:latin typeface="DejaVuSans"/>
              </a:rPr>
              <a:t>piani finanziari </a:t>
            </a:r>
            <a:r>
              <a:rPr lang="it-IT" sz="2400" b="0" i="1" u="none" strike="noStrike" baseline="0" dirty="0">
                <a:latin typeface="DejaVuSans"/>
              </a:rPr>
              <a:t>che prevedano anche il ricorso al credito privato. Ciascun programma garantisce comunque l'incremento del patrimonio di ERP. </a:t>
            </a:r>
            <a:r>
              <a:rPr lang="it-IT" sz="2400" b="1" i="1" u="none" strike="noStrike" baseline="0" dirty="0">
                <a:latin typeface="DejaVuSans"/>
              </a:rPr>
              <a:t>Gli alloggi interessati possono essere esclusi dalla normativa di ERP per il periodo di attuazione del piano finanziario e destinati alla locazione </a:t>
            </a:r>
            <a:r>
              <a:rPr lang="it-IT" sz="2400" i="1" u="none" strike="noStrike" baseline="0" dirty="0">
                <a:latin typeface="DejaVuSans"/>
              </a:rPr>
              <a:t>a un canone determinato in base ai costi di investimento e di gestione dell'intervento, </a:t>
            </a:r>
            <a:r>
              <a:rPr lang="it-IT" sz="2400" b="0" i="1" u="none" strike="noStrike" baseline="0" dirty="0">
                <a:latin typeface="DejaVuSans"/>
              </a:rPr>
              <a:t>secondo le modalità previste dall'articolo 12, comma 6. </a:t>
            </a:r>
            <a:r>
              <a:rPr lang="it-IT" sz="2400" b="1" i="1" u="none" strike="noStrike" baseline="0" dirty="0">
                <a:latin typeface="DejaVuSans"/>
              </a:rPr>
              <a:t>Al termine del programma gli alloggi sono destinati all’ERP.»</a:t>
            </a:r>
          </a:p>
          <a:p>
            <a:endParaRPr lang="it-IT" sz="2400" b="1" dirty="0">
              <a:latin typeface="DejaVuSans"/>
            </a:endParaRPr>
          </a:p>
          <a:p>
            <a:r>
              <a:rPr lang="it-IT" sz="2400" b="1" i="1" dirty="0">
                <a:latin typeface="DejaVuSans"/>
              </a:rPr>
              <a:t>LR 24/2001, art. 20, comma 5 ter</a:t>
            </a:r>
          </a:p>
          <a:p>
            <a:pPr algn="l"/>
            <a:r>
              <a:rPr lang="it-IT" sz="2400" b="1" i="0" u="none" strike="noStrike" baseline="0" dirty="0">
                <a:latin typeface="DejaVuSans"/>
              </a:rPr>
              <a:t>«</a:t>
            </a:r>
            <a:r>
              <a:rPr lang="it-IT" sz="2400" b="1" i="1" u="none" strike="noStrike" baseline="0" dirty="0">
                <a:latin typeface="DejaVuSans"/>
              </a:rPr>
              <a:t>La Giunta regionale definisce i </a:t>
            </a:r>
            <a:r>
              <a:rPr lang="it-IT" sz="2400" b="1" i="1" u="none" strike="noStrike" baseline="0" dirty="0">
                <a:highlight>
                  <a:srgbClr val="FFFF00"/>
                </a:highlight>
                <a:latin typeface="DejaVuSans"/>
              </a:rPr>
              <a:t>criteri, le modalità e le condizioni</a:t>
            </a:r>
            <a:r>
              <a:rPr lang="it-IT" sz="2400" b="0" i="1" u="none" strike="noStrike" baseline="0" dirty="0">
                <a:highlight>
                  <a:srgbClr val="FFFF00"/>
                </a:highlight>
                <a:latin typeface="DejaVuSans"/>
              </a:rPr>
              <a:t> per l’attivazione dei programmi di recupero o riqualificazione </a:t>
            </a:r>
            <a:r>
              <a:rPr lang="it-IT" sz="2400" b="0" i="1" u="none" strike="noStrike" baseline="0" dirty="0">
                <a:latin typeface="DejaVuSans"/>
              </a:rPr>
              <a:t>di cui al comma 5 bis</a:t>
            </a:r>
            <a:r>
              <a:rPr lang="it-IT" sz="2400" b="0" i="0" u="none" strike="noStrike" baseline="0" dirty="0">
                <a:latin typeface="DejaVuSans"/>
              </a:rPr>
              <a:t>.»</a:t>
            </a:r>
          </a:p>
        </p:txBody>
      </p:sp>
    </p:spTree>
    <p:extLst>
      <p:ext uri="{BB962C8B-B14F-4D97-AF65-F5344CB8AC3E}">
        <p14:creationId xmlns:p14="http://schemas.microsoft.com/office/powerpoint/2010/main" val="342431587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1206573" y="923088"/>
            <a:ext cx="10501518" cy="527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/>
            <a:r>
              <a:rPr lang="it-IT" sz="2400" b="1" i="1" dirty="0">
                <a:latin typeface="DejaVuSans"/>
              </a:rPr>
              <a:t>LR 24/2001, art. 11, comma </a:t>
            </a:r>
            <a:r>
              <a:rPr lang="it-IT" sz="2400" b="1" i="1" u="none" strike="noStrike" baseline="0" dirty="0">
                <a:latin typeface="DejaVuSans"/>
              </a:rPr>
              <a:t>3 </a:t>
            </a:r>
            <a:r>
              <a:rPr lang="it-IT" sz="2400" b="1" i="1" dirty="0">
                <a:latin typeface="DejaVuSans"/>
              </a:rPr>
              <a:t>quater</a:t>
            </a:r>
            <a:endParaRPr lang="it-IT" sz="2400" b="1" i="1" u="none" strike="noStrike" baseline="0" dirty="0">
              <a:latin typeface="DejaVuSans"/>
            </a:endParaRPr>
          </a:p>
          <a:p>
            <a:pPr algn="l"/>
            <a:r>
              <a:rPr lang="it-IT" sz="2400" i="1" dirty="0">
                <a:latin typeface="DejaVuSans"/>
              </a:rPr>
              <a:t>«(…) al fine di favorire l’attuazione dei programmi di recupero di cui all’articolo 20, comma 5 bis, promossi dai Comuni avvalendosi delle ACER, e i programmi di recupero degli immobili residenziali delle ACER di cui all’articolo 40 comma 2 bis, la Regione può istituire, con il contributo delle risorse del Fondo regionale per gli investimenti nel settore abitativo di cui al comma 1, un </a:t>
            </a:r>
            <a:r>
              <a:rPr lang="it-IT" sz="2400" b="1" i="1" dirty="0">
                <a:latin typeface="DejaVuSans"/>
              </a:rPr>
              <a:t>fondo per la concessione di contributi a copertura degli interessi derivanti dai mutui contratti dalle ACER </a:t>
            </a:r>
            <a:r>
              <a:rPr lang="it-IT" sz="2400" i="1" dirty="0">
                <a:latin typeface="DejaVuSans"/>
              </a:rPr>
              <a:t>con Cassa depositi e prestiti o con altri soggetti finanziatori istituzionali a partecipazione pubblica. Per gli immobili di proprietà delle ACER le risorse regionali sono concesse a condizione che, al termine del periodo di ammortamento dell’investimento, gli immobili entrino nella disponibilità del Comune territorialmente competente tramite convenzione per l’assegnazione in ERP o in ERS. </a:t>
            </a:r>
            <a:r>
              <a:rPr lang="it-IT" sz="2400" b="1" i="1" dirty="0">
                <a:highlight>
                  <a:srgbClr val="FFFF00"/>
                </a:highlight>
                <a:latin typeface="DejaVuSans"/>
              </a:rPr>
              <a:t>Le modalità di concessione delle risorse a copertura degli interessi derivanti dai mutui sono definite con atto della Giunta regionale</a:t>
            </a:r>
            <a:r>
              <a:rPr lang="it-IT" sz="2400" i="1" dirty="0">
                <a:highlight>
                  <a:srgbClr val="FFFF00"/>
                </a:highlight>
                <a:latin typeface="DejaVuSans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777250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308016" y="752201"/>
            <a:ext cx="10643648" cy="11592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DGR 1282 del 24 giugno 2024 </a:t>
            </a:r>
          </a:p>
          <a:p>
            <a:pPr algn="ctr" defTabSz="1219169" hangingPunct="0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C</a:t>
            </a:r>
            <a:r>
              <a:rPr lang="it-IT" sz="36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riteri generali e condizioni</a:t>
            </a:r>
            <a:endParaRPr lang="it-IT" sz="3600" kern="0" dirty="0">
              <a:solidFill>
                <a:schemeClr val="accent2">
                  <a:lumMod val="75000"/>
                </a:schemeClr>
              </a:solidFill>
              <a:latin typeface="Raleway Medium" pitchFamily="2" charset="0"/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685032" y="2028426"/>
            <a:ext cx="10821935" cy="32272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Alloggi classificati in ORSA come </a:t>
            </a:r>
            <a:r>
              <a:rPr lang="it-IT" sz="2400" b="1" dirty="0">
                <a:latin typeface="Aptos"/>
              </a:rPr>
              <a:t>liberi, non assegnabili per interventi edilizi; </a:t>
            </a:r>
          </a:p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importo dei lavori di ripristino preminentemente </a:t>
            </a:r>
            <a:r>
              <a:rPr lang="it-IT" sz="2400" b="1" dirty="0">
                <a:latin typeface="Aptos"/>
              </a:rPr>
              <a:t>&gt; 25.000 €</a:t>
            </a:r>
            <a:r>
              <a:rPr lang="it-IT" sz="2400" dirty="0">
                <a:latin typeface="Aptos"/>
              </a:rPr>
              <a:t>; </a:t>
            </a:r>
          </a:p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individuazione degli alloggi d’intesa con il Tavolo territoriale di concertazione delle politiche abitative;</a:t>
            </a:r>
          </a:p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t-IT" sz="2400" dirty="0">
                <a:latin typeface="Aptos"/>
              </a:rPr>
              <a:t>attuazione dei programmi straordinari di recupero affidata a:</a:t>
            </a:r>
          </a:p>
          <a:p>
            <a:pPr marL="742950" lvl="1" indent="-285750" algn="just">
              <a:lnSpc>
                <a:spcPct val="103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b="1" dirty="0">
                <a:latin typeface="Aptos"/>
              </a:rPr>
              <a:t>Operatori di cui all’art. 14 della LR 24/2001</a:t>
            </a:r>
          </a:p>
          <a:p>
            <a:pPr marL="742950" lvl="1" indent="-285750" algn="just">
              <a:lnSpc>
                <a:spcPct val="103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b="1" dirty="0">
                <a:latin typeface="Aptos"/>
              </a:rPr>
              <a:t>Soggetti gestori del patrimonio ERP</a:t>
            </a:r>
          </a:p>
        </p:txBody>
      </p:sp>
    </p:spTree>
    <p:extLst>
      <p:ext uri="{BB962C8B-B14F-4D97-AF65-F5344CB8AC3E}">
        <p14:creationId xmlns:p14="http://schemas.microsoft.com/office/powerpoint/2010/main" val="8288217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901904" y="1953194"/>
            <a:ext cx="10377318" cy="29963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it-IT" sz="2400" dirty="0">
                <a:latin typeface="Aptos"/>
              </a:rPr>
              <a:t>assegnazione con un massimo di </a:t>
            </a:r>
            <a:r>
              <a:rPr lang="it-IT" sz="2400" b="1" dirty="0">
                <a:latin typeface="Aptos"/>
              </a:rPr>
              <a:t>due cicli di contratti 3+2 anni</a:t>
            </a:r>
            <a:r>
              <a:rPr lang="it-IT" sz="2400" dirty="0">
                <a:latin typeface="Aptos"/>
              </a:rPr>
              <a:t>, prorogabile per un rinnovo (+2) per un massimo di 12 anni; </a:t>
            </a:r>
          </a:p>
          <a:p>
            <a:pPr marL="342900" indent="-3429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it-IT" sz="2400" dirty="0">
                <a:latin typeface="Aptos"/>
              </a:rPr>
              <a:t>assegnazione con </a:t>
            </a:r>
            <a:r>
              <a:rPr lang="it-IT" sz="2400" b="1" dirty="0">
                <a:latin typeface="Aptos"/>
              </a:rPr>
              <a:t>priorità ai nuclei già presenti in graduatorie ERP, </a:t>
            </a:r>
            <a:r>
              <a:rPr lang="it-IT" sz="2400" dirty="0">
                <a:latin typeface="Aptos"/>
              </a:rPr>
              <a:t>quindi con bandi ad evidenza pubblica (anche a vantaggio di specifiche categorie di utenti);</a:t>
            </a:r>
          </a:p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it-IT" sz="2400" dirty="0">
                <a:latin typeface="Aptos"/>
              </a:rPr>
              <a:t>canone di locazione non superiore al </a:t>
            </a:r>
            <a:r>
              <a:rPr lang="it-IT" sz="2400" b="1" dirty="0">
                <a:latin typeface="Aptos"/>
              </a:rPr>
              <a:t>canone concordato  </a:t>
            </a:r>
            <a:r>
              <a:rPr lang="it-IT" sz="2400" dirty="0">
                <a:latin typeface="Aptos"/>
              </a:rPr>
              <a:t>(con verificata la sostenibilità del canone d’affitto rispetto al reddito</a:t>
            </a:r>
            <a:r>
              <a:rPr lang="it-IT" sz="2400" baseline="30000" dirty="0">
                <a:latin typeface="Aptos"/>
              </a:rPr>
              <a:t>1</a:t>
            </a:r>
            <a:r>
              <a:rPr lang="it-IT" sz="2400" dirty="0">
                <a:latin typeface="Aptos"/>
              </a:rPr>
              <a:t>).</a:t>
            </a:r>
          </a:p>
        </p:txBody>
      </p:sp>
      <p:sp>
        <p:nvSpPr>
          <p:cNvPr id="2" name="Titolo capitolo">
            <a:extLst>
              <a:ext uri="{FF2B5EF4-FFF2-40B4-BE49-F238E27FC236}">
                <a16:creationId xmlns:a16="http://schemas.microsoft.com/office/drawing/2014/main" id="{7DE9E76E-60DF-9178-37DD-7C4999912631}"/>
              </a:ext>
            </a:extLst>
          </p:cNvPr>
          <p:cNvSpPr txBox="1"/>
          <p:nvPr/>
        </p:nvSpPr>
        <p:spPr>
          <a:xfrm>
            <a:off x="308016" y="1029200"/>
            <a:ext cx="10643648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C</a:t>
            </a:r>
            <a:r>
              <a:rPr lang="it-IT" sz="36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riteri generali e condizioni</a:t>
            </a:r>
            <a:endParaRPr lang="it-IT" sz="3600" kern="0" dirty="0">
              <a:solidFill>
                <a:schemeClr val="accent2">
                  <a:lumMod val="75000"/>
                </a:schemeClr>
              </a:solidFill>
              <a:latin typeface="Raleway Medium" pitchFamily="2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C72AA18C-E0A7-C017-85A9-9C95DBA85C20}"/>
              </a:ext>
            </a:extLst>
          </p:cNvPr>
          <p:cNvSpPr txBox="1"/>
          <p:nvPr/>
        </p:nvSpPr>
        <p:spPr>
          <a:xfrm>
            <a:off x="910048" y="5523891"/>
            <a:ext cx="10041616" cy="4965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>
              <a:lnSpc>
                <a:spcPct val="103000"/>
              </a:lnSpc>
              <a:spcBef>
                <a:spcPts val="600"/>
              </a:spcBef>
            </a:pPr>
            <a:r>
              <a:rPr lang="it-IT" sz="2000" baseline="30000" dirty="0">
                <a:latin typeface="Aptos"/>
              </a:rPr>
              <a:t>1</a:t>
            </a:r>
            <a:r>
              <a:rPr lang="it-IT" sz="2000" dirty="0">
                <a:latin typeface="Aptos"/>
              </a:rPr>
              <a:t> Il rapporto tra costi abitativi e risorse disponibili è sostenibile quando non supera il 30%</a:t>
            </a:r>
          </a:p>
        </p:txBody>
      </p:sp>
    </p:spTree>
    <p:extLst>
      <p:ext uri="{BB962C8B-B14F-4D97-AF65-F5344CB8AC3E}">
        <p14:creationId xmlns:p14="http://schemas.microsoft.com/office/powerpoint/2010/main" val="308084793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1229025" y="1881690"/>
            <a:ext cx="9899892" cy="36845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b="1" dirty="0">
                <a:latin typeface="Aptos"/>
              </a:rPr>
              <a:t>dichiarazione di indisponibilità di risorse da parte del Comune</a:t>
            </a:r>
            <a:endParaRPr lang="it-IT" sz="2400" dirty="0">
              <a:latin typeface="Aptos"/>
            </a:endParaRPr>
          </a:p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latin typeface="Aptos"/>
              </a:rPr>
              <a:t>il piano finanziario, deve evidenziare la </a:t>
            </a:r>
            <a:r>
              <a:rPr lang="it-IT" sz="2400" b="1" dirty="0">
                <a:latin typeface="Aptos"/>
              </a:rPr>
              <a:t>sostenibilità economica dell’intervento </a:t>
            </a:r>
            <a:r>
              <a:rPr lang="it-IT" sz="2400" dirty="0">
                <a:latin typeface="Aptos"/>
              </a:rPr>
              <a:t>per il periodo strettamente necessario per recuperare le risorse investite;</a:t>
            </a:r>
          </a:p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latin typeface="Aptos"/>
              </a:rPr>
              <a:t>alla scadenza del piano finanziario l’operatore deve </a:t>
            </a:r>
            <a:r>
              <a:rPr lang="it-IT" sz="2400" b="1" dirty="0">
                <a:latin typeface="Aptos"/>
              </a:rPr>
              <a:t>garantire che questi torneranno disponibili </a:t>
            </a:r>
            <a:r>
              <a:rPr lang="it-IT" sz="2400" dirty="0">
                <a:latin typeface="Aptos"/>
              </a:rPr>
              <a:t>ai nuclei delle graduatorie ERP.</a:t>
            </a:r>
          </a:p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2400" dirty="0">
                <a:latin typeface="Aptos"/>
              </a:rPr>
              <a:t>l’attuazione dei Programmi di recupero è regolata da </a:t>
            </a:r>
            <a:r>
              <a:rPr lang="it-IT" sz="2400" b="1" dirty="0">
                <a:latin typeface="Aptos"/>
              </a:rPr>
              <a:t>convenzione</a:t>
            </a:r>
            <a:r>
              <a:rPr lang="it-IT" sz="2400" dirty="0">
                <a:latin typeface="Aptos"/>
              </a:rPr>
              <a:t> con il Comune</a:t>
            </a:r>
          </a:p>
        </p:txBody>
      </p:sp>
      <p:sp>
        <p:nvSpPr>
          <p:cNvPr id="2" name="Titolo capitolo">
            <a:extLst>
              <a:ext uri="{FF2B5EF4-FFF2-40B4-BE49-F238E27FC236}">
                <a16:creationId xmlns:a16="http://schemas.microsoft.com/office/drawing/2014/main" id="{7DE9E76E-60DF-9178-37DD-7C4999912631}"/>
              </a:ext>
            </a:extLst>
          </p:cNvPr>
          <p:cNvSpPr txBox="1"/>
          <p:nvPr/>
        </p:nvSpPr>
        <p:spPr>
          <a:xfrm>
            <a:off x="319327" y="892032"/>
            <a:ext cx="10643648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Ulteriori c</a:t>
            </a:r>
            <a:r>
              <a:rPr lang="it-IT" sz="36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riteri di dettaglio</a:t>
            </a:r>
            <a:endParaRPr lang="it-IT" sz="3600" kern="0" dirty="0">
              <a:solidFill>
                <a:schemeClr val="accent2">
                  <a:lumMod val="75000"/>
                </a:schemeClr>
              </a:solidFill>
              <a:latin typeface="Raleway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07298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1314499" y="2139133"/>
            <a:ext cx="9881325" cy="29365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it-IT" sz="2400" dirty="0">
                <a:latin typeface="Aptos"/>
              </a:rPr>
              <a:t>Acer </a:t>
            </a:r>
            <a:r>
              <a:rPr lang="it-IT" sz="2400" b="1" dirty="0">
                <a:latin typeface="Aptos"/>
              </a:rPr>
              <a:t>accerta di non avere risorse sufficienti </a:t>
            </a:r>
            <a:r>
              <a:rPr lang="it-IT" sz="2400" dirty="0">
                <a:latin typeface="Aptos"/>
              </a:rPr>
              <a:t>per recuperare il proprio patrimonio;</a:t>
            </a:r>
          </a:p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it-IT" sz="2400" dirty="0">
                <a:latin typeface="Aptos"/>
              </a:rPr>
              <a:t>Fondo utilizzabile solo per </a:t>
            </a:r>
            <a:r>
              <a:rPr lang="it-IT" sz="2400" b="1" dirty="0">
                <a:latin typeface="Aptos"/>
              </a:rPr>
              <a:t>immobili residenziali </a:t>
            </a:r>
            <a:r>
              <a:rPr lang="it-IT" sz="2400" dirty="0">
                <a:latin typeface="Aptos"/>
              </a:rPr>
              <a:t>destinati alla locazione;</a:t>
            </a:r>
          </a:p>
          <a:p>
            <a:pPr marL="342900" lvl="0" indent="-342900" algn="just">
              <a:lnSpc>
                <a:spcPct val="103000"/>
              </a:lnSpc>
              <a:spcBef>
                <a:spcPts val="600"/>
              </a:spcBef>
              <a:spcAft>
                <a:spcPts val="2510"/>
              </a:spcAft>
              <a:buFont typeface="+mj-lt"/>
              <a:buAutoNum type="arabicParenR"/>
            </a:pPr>
            <a:r>
              <a:rPr lang="it-IT" sz="2400" dirty="0">
                <a:latin typeface="Aptos"/>
              </a:rPr>
              <a:t>Regolazione dei programmi con </a:t>
            </a:r>
            <a:r>
              <a:rPr lang="it-IT" sz="2400" b="1" dirty="0">
                <a:latin typeface="Aptos"/>
              </a:rPr>
              <a:t>convenzione</a:t>
            </a:r>
            <a:r>
              <a:rPr lang="it-IT" sz="2400" dirty="0">
                <a:latin typeface="Aptos"/>
              </a:rPr>
              <a:t> con il Comune per stabilire tempi e modi con il Comune potrà disporre di tali alloggi.</a:t>
            </a:r>
          </a:p>
        </p:txBody>
      </p:sp>
      <p:sp>
        <p:nvSpPr>
          <p:cNvPr id="2" name="Titolo capitolo">
            <a:extLst>
              <a:ext uri="{FF2B5EF4-FFF2-40B4-BE49-F238E27FC236}">
                <a16:creationId xmlns:a16="http://schemas.microsoft.com/office/drawing/2014/main" id="{7DE9E76E-60DF-9178-37DD-7C4999912631}"/>
              </a:ext>
            </a:extLst>
          </p:cNvPr>
          <p:cNvSpPr txBox="1"/>
          <p:nvPr/>
        </p:nvSpPr>
        <p:spPr>
          <a:xfrm>
            <a:off x="2003233" y="909802"/>
            <a:ext cx="8185534" cy="605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C</a:t>
            </a:r>
            <a:r>
              <a:rPr lang="it-IT" sz="3600" b="1" i="0" u="none" strike="noStrike" baseline="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riteri per il patrimonio ACER</a:t>
            </a:r>
            <a:endParaRPr lang="it-IT" sz="3600" kern="0" dirty="0">
              <a:solidFill>
                <a:schemeClr val="accent2">
                  <a:lumMod val="75000"/>
                </a:schemeClr>
              </a:solidFill>
              <a:latin typeface="Raleway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43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itolo capitolo"/>
          <p:cNvSpPr txBox="1"/>
          <p:nvPr/>
        </p:nvSpPr>
        <p:spPr>
          <a:xfrm>
            <a:off x="0" y="702844"/>
            <a:ext cx="12191999" cy="1713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defRPr sz="7700" b="1">
                <a:solidFill>
                  <a:srgbClr val="64AD85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pPr algn="ctr" defTabSz="1219169" hangingPunct="0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DGR 599 dell’8 luglio 2024 </a:t>
            </a:r>
          </a:p>
          <a:p>
            <a:pPr algn="ctr" defTabSz="1219169" hangingPunct="0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Procedure per la concessione </a:t>
            </a:r>
          </a:p>
          <a:p>
            <a:pPr algn="ctr" defTabSz="1219169" hangingPunct="0"/>
            <a:r>
              <a:rPr lang="it-IT" sz="3600" dirty="0">
                <a:solidFill>
                  <a:schemeClr val="accent2">
                    <a:lumMod val="75000"/>
                  </a:schemeClr>
                </a:solidFill>
                <a:latin typeface="DejaVuSans"/>
              </a:rPr>
              <a:t>delle risorse del Fondo interessi regionale</a:t>
            </a:r>
            <a:endParaRPr lang="it-IT" sz="3600" kern="0" dirty="0">
              <a:solidFill>
                <a:schemeClr val="accent2">
                  <a:lumMod val="75000"/>
                </a:schemeClr>
              </a:solidFill>
              <a:latin typeface="Raleway Medium" pitchFamily="2" charset="0"/>
            </a:endParaRPr>
          </a:p>
        </p:txBody>
      </p:sp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2090086" y="2612172"/>
            <a:ext cx="8715446" cy="27065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>
              <a:lnSpc>
                <a:spcPct val="103000"/>
              </a:lnSpc>
              <a:spcBef>
                <a:spcPts val="600"/>
              </a:spcBef>
            </a:pPr>
            <a:r>
              <a:rPr lang="it-IT" sz="2800" b="1" dirty="0">
                <a:latin typeface="Aptos"/>
              </a:rPr>
              <a:t>Beneficiari: </a:t>
            </a:r>
            <a:r>
              <a:rPr lang="it-IT" sz="2800" dirty="0">
                <a:latin typeface="Aptos"/>
              </a:rPr>
              <a:t>Aziende Casa Emilia-Romagna</a:t>
            </a:r>
          </a:p>
          <a:p>
            <a:pPr lvl="0" algn="just">
              <a:lnSpc>
                <a:spcPct val="103000"/>
              </a:lnSpc>
              <a:spcBef>
                <a:spcPts val="600"/>
              </a:spcBef>
            </a:pPr>
            <a:r>
              <a:rPr lang="it-IT" sz="2800" b="1" dirty="0">
                <a:latin typeface="Aptos"/>
              </a:rPr>
              <a:t>Durata mutuo: </a:t>
            </a:r>
            <a:r>
              <a:rPr lang="it-IT" sz="2800" dirty="0">
                <a:latin typeface="Aptos"/>
              </a:rPr>
              <a:t>massimo</a:t>
            </a:r>
            <a:r>
              <a:rPr lang="it-IT" sz="2800" b="1" dirty="0">
                <a:latin typeface="Aptos"/>
              </a:rPr>
              <a:t> </a:t>
            </a:r>
            <a:r>
              <a:rPr lang="it-IT" sz="2800" dirty="0">
                <a:latin typeface="Aptos"/>
              </a:rPr>
              <a:t>12 anni</a:t>
            </a:r>
          </a:p>
          <a:p>
            <a:pPr lvl="0" algn="just">
              <a:lnSpc>
                <a:spcPct val="103000"/>
              </a:lnSpc>
              <a:spcBef>
                <a:spcPts val="600"/>
              </a:spcBef>
            </a:pPr>
            <a:r>
              <a:rPr lang="it-IT" sz="2800" b="1" dirty="0">
                <a:latin typeface="Aptos"/>
              </a:rPr>
              <a:t>Tasso: </a:t>
            </a:r>
            <a:r>
              <a:rPr lang="it-IT" sz="2800" dirty="0">
                <a:latin typeface="Aptos"/>
              </a:rPr>
              <a:t>fisso</a:t>
            </a:r>
          </a:p>
          <a:p>
            <a:pPr lvl="0" algn="just">
              <a:lnSpc>
                <a:spcPct val="103000"/>
              </a:lnSpc>
              <a:spcBef>
                <a:spcPts val="600"/>
              </a:spcBef>
            </a:pPr>
            <a:r>
              <a:rPr lang="it-IT" sz="2800" b="1" dirty="0">
                <a:latin typeface="Aptos"/>
              </a:rPr>
              <a:t>Rate: </a:t>
            </a:r>
            <a:r>
              <a:rPr lang="it-IT" sz="2800" u="sng" dirty="0">
                <a:latin typeface="Aptos"/>
              </a:rPr>
              <a:t>semestrali posticipate </a:t>
            </a:r>
            <a:r>
              <a:rPr lang="it-IT" sz="2800" dirty="0">
                <a:latin typeface="Aptos"/>
              </a:rPr>
              <a:t>scadenti il 30/06 e il 31/12</a:t>
            </a:r>
          </a:p>
          <a:p>
            <a:pPr lvl="0" algn="just">
              <a:lnSpc>
                <a:spcPct val="103000"/>
              </a:lnSpc>
              <a:spcBef>
                <a:spcPts val="600"/>
              </a:spcBef>
            </a:pPr>
            <a:r>
              <a:rPr lang="it-IT" sz="2800" b="1" dirty="0">
                <a:latin typeface="Aptos"/>
              </a:rPr>
              <a:t>Alloggi</a:t>
            </a:r>
            <a:r>
              <a:rPr lang="it-IT" sz="2800" dirty="0">
                <a:latin typeface="Aptos"/>
              </a:rPr>
              <a:t>: ERP e alloggi di proprietà ACER (ERS)</a:t>
            </a:r>
          </a:p>
        </p:txBody>
      </p:sp>
    </p:spTree>
    <p:extLst>
      <p:ext uri="{BB962C8B-B14F-4D97-AF65-F5344CB8AC3E}">
        <p14:creationId xmlns:p14="http://schemas.microsoft.com/office/powerpoint/2010/main" val="285102274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" descr="Immagine">
            <a:extLst>
              <a:ext uri="{FF2B5EF4-FFF2-40B4-BE49-F238E27FC236}">
                <a16:creationId xmlns:a16="http://schemas.microsoft.com/office/drawing/2014/main" id="{18F5656A-7EDF-4A79-B77F-C04DD2E23B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803807" cy="72447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" name="Immagine" descr="Immagine">
            <a:extLst>
              <a:ext uri="{FF2B5EF4-FFF2-40B4-BE49-F238E27FC236}">
                <a16:creationId xmlns:a16="http://schemas.microsoft.com/office/drawing/2014/main" id="{D08B04FD-E681-48E6-A171-AB6CCB07CA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7155" y="6339137"/>
            <a:ext cx="4034846" cy="5693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F85A8A4-EDC8-DF90-8A10-2D59BF613992}"/>
              </a:ext>
            </a:extLst>
          </p:cNvPr>
          <p:cNvSpPr txBox="1"/>
          <p:nvPr/>
        </p:nvSpPr>
        <p:spPr>
          <a:xfrm>
            <a:off x="1169565" y="976405"/>
            <a:ext cx="10031289" cy="49051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dirty="0">
                <a:latin typeface="Aptos"/>
              </a:rPr>
              <a:t>Il </a:t>
            </a:r>
            <a:r>
              <a:rPr lang="it-IT" sz="2800" b="1" dirty="0">
                <a:latin typeface="Aptos"/>
              </a:rPr>
              <a:t>Comune approva il Programma di recupero </a:t>
            </a:r>
            <a:r>
              <a:rPr lang="it-IT" sz="2800" dirty="0">
                <a:latin typeface="Aptos"/>
              </a:rPr>
              <a:t>nel rispetto dei criteri di cui alla DGR 1282/2024 (previa intesa del Tavolo provinciale) e stipula apposita convenzione con ACER</a:t>
            </a:r>
          </a:p>
          <a:p>
            <a:pPr marL="457200" indent="-457200" algn="just">
              <a:lnSpc>
                <a:spcPct val="103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800" b="1" dirty="0">
                <a:latin typeface="Aptos"/>
              </a:rPr>
              <a:t>ACER approva il Programma di recupero</a:t>
            </a:r>
            <a:r>
              <a:rPr lang="it-IT" sz="2800" dirty="0">
                <a:latin typeface="Aptos"/>
              </a:rPr>
              <a:t> dei suoi alloggi e stipula apposita convenzione con il Comune</a:t>
            </a:r>
          </a:p>
          <a:p>
            <a:pPr algn="just">
              <a:lnSpc>
                <a:spcPct val="103000"/>
              </a:lnSpc>
              <a:spcBef>
                <a:spcPts val="600"/>
              </a:spcBef>
            </a:pPr>
            <a:endParaRPr lang="it-IT" sz="900" dirty="0">
              <a:latin typeface="Aptos"/>
            </a:endParaRPr>
          </a:p>
          <a:p>
            <a:pPr lvl="0" algn="just">
              <a:lnSpc>
                <a:spcPct val="103000"/>
              </a:lnSpc>
              <a:spcBef>
                <a:spcPts val="600"/>
              </a:spcBef>
            </a:pPr>
            <a:r>
              <a:rPr lang="it-IT" sz="2400" dirty="0">
                <a:latin typeface="Aptos"/>
              </a:rPr>
              <a:t>Nelle convenzioni in particolare occorre definire:</a:t>
            </a:r>
          </a:p>
          <a:p>
            <a:pPr marL="457200" lvl="0" indent="-457200" algn="just">
              <a:lnSpc>
                <a:spcPct val="103000"/>
              </a:lnSpc>
              <a:spcBef>
                <a:spcPts val="600"/>
              </a:spcBef>
              <a:buFontTx/>
              <a:buChar char="-"/>
            </a:pPr>
            <a:r>
              <a:rPr lang="it-IT" sz="2400" dirty="0">
                <a:latin typeface="Aptos"/>
              </a:rPr>
              <a:t>modalità di assegnazioni alloggi recuperati e, in caso di alloggi ACER, </a:t>
            </a:r>
            <a:r>
              <a:rPr lang="it-IT" sz="2400" b="1" dirty="0">
                <a:latin typeface="Aptos"/>
              </a:rPr>
              <a:t>durata di gestione da parte del Comune</a:t>
            </a:r>
          </a:p>
          <a:p>
            <a:pPr marL="457200" lvl="0" indent="-457200" algn="just">
              <a:lnSpc>
                <a:spcPct val="103000"/>
              </a:lnSpc>
              <a:spcBef>
                <a:spcPts val="600"/>
              </a:spcBef>
              <a:buFontTx/>
              <a:buChar char="-"/>
            </a:pPr>
            <a:r>
              <a:rPr lang="it-IT" sz="2400" dirty="0">
                <a:latin typeface="Aptos"/>
              </a:rPr>
              <a:t>garanzie per il </a:t>
            </a:r>
            <a:r>
              <a:rPr lang="it-IT" sz="2400" b="1" dirty="0">
                <a:latin typeface="Aptos"/>
              </a:rPr>
              <a:t>rientro</a:t>
            </a:r>
            <a:r>
              <a:rPr lang="it-IT" sz="2400" dirty="0">
                <a:latin typeface="Aptos"/>
              </a:rPr>
              <a:t> all’assegnazione a nuclei ERP</a:t>
            </a:r>
          </a:p>
          <a:p>
            <a:pPr marL="457200" lvl="0" indent="-457200" algn="just">
              <a:lnSpc>
                <a:spcPct val="103000"/>
              </a:lnSpc>
              <a:spcBef>
                <a:spcPts val="600"/>
              </a:spcBef>
              <a:buFontTx/>
              <a:buChar char="-"/>
            </a:pPr>
            <a:r>
              <a:rPr lang="it-IT" sz="2400" dirty="0">
                <a:latin typeface="Aptos"/>
              </a:rPr>
              <a:t>modalità di </a:t>
            </a:r>
            <a:r>
              <a:rPr lang="it-IT" sz="2400" b="1" dirty="0">
                <a:latin typeface="Aptos"/>
              </a:rPr>
              <a:t>rendicontazione</a:t>
            </a:r>
            <a:r>
              <a:rPr lang="it-IT" sz="2400" dirty="0">
                <a:latin typeface="Aptos"/>
              </a:rPr>
              <a:t> (utilizzo eventuale extraprofitto)</a:t>
            </a:r>
          </a:p>
        </p:txBody>
      </p:sp>
    </p:spTree>
    <p:extLst>
      <p:ext uri="{BB962C8B-B14F-4D97-AF65-F5344CB8AC3E}">
        <p14:creationId xmlns:p14="http://schemas.microsoft.com/office/powerpoint/2010/main" val="6297336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8c6cc5-b242-4a51-b0b6-b8517d797751" xsi:nil="true"/>
    <lcf76f155ced4ddcb4097134ff3c332f xmlns="f4966ce5-063b-4b2d-b10b-79e7a23e8e6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7D482C946BF134FA65B56EB115F5FFC" ma:contentTypeVersion="15" ma:contentTypeDescription="Creare un nuovo documento." ma:contentTypeScope="" ma:versionID="875d8ae108ad2c680ba681dbeb2d888a">
  <xsd:schema xmlns:xsd="http://www.w3.org/2001/XMLSchema" xmlns:xs="http://www.w3.org/2001/XMLSchema" xmlns:p="http://schemas.microsoft.com/office/2006/metadata/properties" xmlns:ns2="f4966ce5-063b-4b2d-b10b-79e7a23e8e6e" xmlns:ns3="4a8c6cc5-b242-4a51-b0b6-b8517d797751" targetNamespace="http://schemas.microsoft.com/office/2006/metadata/properties" ma:root="true" ma:fieldsID="4f8adee1aa74ed8db36ec6c026f09ab4" ns2:_="" ns3:_="">
    <xsd:import namespace="f4966ce5-063b-4b2d-b10b-79e7a23e8e6e"/>
    <xsd:import namespace="4a8c6cc5-b242-4a51-b0b6-b8517d7977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966ce5-063b-4b2d-b10b-79e7a23e8e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Tag immagine" ma:readOnly="false" ma:fieldId="{5cf76f15-5ced-4ddc-b409-7134ff3c332f}" ma:taxonomyMulti="true" ma:sspId="4468606d-3e0e-4e7b-a815-ae4d792ab8f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c6cc5-b242-4a51-b0b6-b8517d797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722cb3f-802b-4907-ae85-c83fda105677}" ma:internalName="TaxCatchAll" ma:showField="CatchAllData" ma:web="4a8c6cc5-b242-4a51-b0b6-b8517d7977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8DAB1D-6A52-4285-A87E-F3FEE4A7BC9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9405F-5F1D-4B36-A7DA-5E9C8EE053BA}">
  <ds:schemaRefs>
    <ds:schemaRef ds:uri="http://schemas.microsoft.com/office/infopath/2007/PartnerControls"/>
    <ds:schemaRef ds:uri="http://purl.org/dc/terms/"/>
    <ds:schemaRef ds:uri="4a8c6cc5-b242-4a51-b0b6-b8517d797751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f4966ce5-063b-4b2d-b10b-79e7a23e8e6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A15AA4A-4D01-491D-9127-16DB3971E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966ce5-063b-4b2d-b10b-79e7a23e8e6e"/>
    <ds:schemaRef ds:uri="4a8c6cc5-b242-4a51-b0b6-b8517d797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748</TotalTime>
  <Words>989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Aptos</vt:lpstr>
      <vt:lpstr>Arial</vt:lpstr>
      <vt:lpstr>DejaVuSans</vt:lpstr>
      <vt:lpstr>Helvetica Neue</vt:lpstr>
      <vt:lpstr>Raleway Medium</vt:lpstr>
      <vt:lpstr>21_BasicWhite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Regione Emilia-Romagna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Cella Matilde</dc:creator>
  <cp:lastModifiedBy>Angelelli Giulia</cp:lastModifiedBy>
  <cp:revision>8</cp:revision>
  <cp:lastPrinted>2024-06-25T10:27:43Z</cp:lastPrinted>
  <dcterms:created xsi:type="dcterms:W3CDTF">2024-05-16T08:44:49Z</dcterms:created>
  <dcterms:modified xsi:type="dcterms:W3CDTF">2024-07-24T10:00:07Z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0x010100F7D482C946BF134FA65B56EB115F5FFC</vt:lpwstr>
  </property>
  <property fmtid="{D5CDD505-2E9C-101B-9397-08002B2CF9AE}" pid="3" name="MediaServiceImageTags">
    <vt:lpwstr/>
  </property>
</Properties>
</file>